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93" r:id="rId2"/>
    <p:sldId id="257" r:id="rId3"/>
    <p:sldId id="258" r:id="rId4"/>
    <p:sldId id="301" r:id="rId5"/>
    <p:sldId id="302" r:id="rId6"/>
    <p:sldId id="261" r:id="rId7"/>
    <p:sldId id="295" r:id="rId8"/>
    <p:sldId id="296" r:id="rId9"/>
    <p:sldId id="297" r:id="rId10"/>
    <p:sldId id="300" r:id="rId11"/>
    <p:sldId id="264" r:id="rId12"/>
    <p:sldId id="294" r:id="rId13"/>
    <p:sldId id="267" r:id="rId14"/>
    <p:sldId id="268" r:id="rId15"/>
    <p:sldId id="299" r:id="rId16"/>
    <p:sldId id="271" r:id="rId17"/>
    <p:sldId id="256" r:id="rId18"/>
    <p:sldId id="273" r:id="rId1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olos Text" panose="020B0503020202020204" pitchFamily="34" charset="0"/>
      <p:regular r:id="rId26"/>
      <p:bold r:id="rId27"/>
    </p:embeddedFont>
    <p:embeddedFont>
      <p:font typeface="Golos Text Medium" panose="020B0503020202020204" pitchFamily="34" charset="0"/>
      <p:regular r:id="rId28"/>
      <p:bold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F0F1E5-3121-48B3-9065-0340CF4934CD}">
  <a:tblStyle styleId="{5AF0F1E5-3121-48B3-9065-0340CF4934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37"/>
    <p:restoredTop sz="93430"/>
  </p:normalViewPr>
  <p:slideViewPr>
    <p:cSldViewPr snapToGrid="0">
      <p:cViewPr varScale="1">
        <p:scale>
          <a:sx n="188" d="100"/>
          <a:sy n="188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6403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21ebf2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21ebf2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b21ebf29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2b21ebf29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32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21ebf2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21ebf2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b21ebf29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b21ebf29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51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://www.plantuml.com/plantuml/png/VPB1JiCm38RlUGfhzxt2jB592A6AQJrmG0YvhHaHJJCbAHD2UtTQEzd2jD9J_FkpdVhFqWTqeJUjUdTe26RhLbCN_0n-50nVRSt1TeC2ByzKWMHV0JqSgRec2blfbdB8iA9EAhKlTEsi9_UbQpeFYRdLzW7kCT0HlrFcQi2ZxVO9uVwVWp09Rj1_L1PTSqQHsLC-j0mE3tfYdYHXrHZTSHFFmXkEmZy5wwBCy6neXkx8zuRWhjTjGuxnIiugevxMEoXbNOpOscNRt6302lrbaqqKOBQrFkoTPAOlcXhaFzU8hpUl-xV0iIO5KnOaF3gGu5Fs5sMm3lTqwyqLkjCM8Y0lQbJ6uYDLymNxBuyi1efzbe3FVEIv4aLF98WRZz6uN9LRdEWeIYWhYify8HTIiTCWNBQofAxfJVi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://www.plantuml.com/plantuml/png/VO_1JiCm38RlVWfhTrw00vgq0mSk2BG72Ax7egH9YUC1RqyQrZQLklNGHFu-vxVtaatAsdiusuxn56F-Y3y0Xd9C-FyTXQUh4LGOIeSbEvYGyU0jbwFKQLNVlSJmYSycyxVvtOtShVXxJcQmOrrgcBqK5HKK7vwGy17V-4jPSWC9Q8Hk4pfm8vG23sScXrRmOhpjK8NJuWc0t1F1-5nlSxqsN7EF5OHJJBt9DeObj98qZJL7lAP8B8BQulKmzUtr0-MK8GPXwBYHNNNfbaiLwoqCx8NdrMpONcv1RRQ3pKdkDn5C8sruhQW073hObv_s_Wy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7;p2">
            <a:extLst>
              <a:ext uri="{FF2B5EF4-FFF2-40B4-BE49-F238E27FC236}">
                <a16:creationId xmlns:a16="http://schemas.microsoft.com/office/drawing/2014/main" id="{F9AF872D-C963-B7BF-A00F-5D5D12EE0DAB}"/>
              </a:ext>
            </a:extLst>
          </p:cNvPr>
          <p:cNvSpPr txBox="1"/>
          <p:nvPr/>
        </p:nvSpPr>
        <p:spPr>
          <a:xfrm>
            <a:off x="2272390" y="1026872"/>
            <a:ext cx="459922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ahoma"/>
              </a:rPr>
              <a:t>BÁO CÁO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ahoma"/>
              </a:rPr>
              <a:t>ĐỒ ÁN TỐT NGHIỆP</a:t>
            </a:r>
            <a:endParaRPr sz="24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Google Shape;101;p2">
            <a:extLst>
              <a:ext uri="{FF2B5EF4-FFF2-40B4-BE49-F238E27FC236}">
                <a16:creationId xmlns:a16="http://schemas.microsoft.com/office/drawing/2014/main" id="{B5B0E4A3-A006-A68B-9CD9-BFF2471C7E8D}"/>
              </a:ext>
            </a:extLst>
          </p:cNvPr>
          <p:cNvSpPr txBox="1"/>
          <p:nvPr/>
        </p:nvSpPr>
        <p:spPr>
          <a:xfrm>
            <a:off x="191217" y="2307864"/>
            <a:ext cx="87615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685" marR="0" lvl="0" indent="-273685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ahoma"/>
              </a:rPr>
              <a:t>NGHIÊN CỨU PHÁT TRIỂN HỆ THỐNG TÌM VIỆC </a:t>
            </a:r>
          </a:p>
          <a:p>
            <a:pPr marL="273685" marR="0" lvl="0" indent="-273685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Tahoma"/>
              </a:rPr>
              <a:t>TÍCH HỢP KỸ THUẬT OCR TRONG XÁC THỰC HỒ SƠ ỨNG VIÊN</a:t>
            </a:r>
            <a:endParaRPr sz="20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4CD670-EAC2-9173-5670-B4038D49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2" y="170207"/>
            <a:ext cx="970383" cy="967148"/>
          </a:xfrm>
          <a:prstGeom prst="rect">
            <a:avLst/>
          </a:prstGeom>
        </p:spPr>
      </p:pic>
      <p:sp>
        <p:nvSpPr>
          <p:cNvPr id="9" name="Google Shape;99;p2">
            <a:extLst>
              <a:ext uri="{FF2B5EF4-FFF2-40B4-BE49-F238E27FC236}">
                <a16:creationId xmlns:a16="http://schemas.microsoft.com/office/drawing/2014/main" id="{79236B27-CA58-443A-AF78-DCA05A7F2C19}"/>
              </a:ext>
            </a:extLst>
          </p:cNvPr>
          <p:cNvSpPr txBox="1"/>
          <p:nvPr/>
        </p:nvSpPr>
        <p:spPr>
          <a:xfrm>
            <a:off x="2272390" y="3581819"/>
            <a:ext cx="214953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Giảng viên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hướng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dẫn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:</a:t>
            </a:r>
            <a:endParaRPr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Sinh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viên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thực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hiện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Mã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sinh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 </a:t>
            </a:r>
            <a:r>
              <a:rPr lang="en-US" sz="1600" i="1" dirty="0" err="1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viên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:</a:t>
            </a:r>
            <a:endParaRPr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24D8E-2686-183E-375F-3F01EFDF2FA5}"/>
              </a:ext>
            </a:extLst>
          </p:cNvPr>
          <p:cNvSpPr txBox="1"/>
          <p:nvPr/>
        </p:nvSpPr>
        <p:spPr>
          <a:xfrm>
            <a:off x="1333456" y="361393"/>
            <a:ext cx="4905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HỌC VIỆN KỸ THUẬT MẬT MÃ</a:t>
            </a:r>
          </a:p>
          <a:p>
            <a:r>
              <a:rPr lang="en-VN"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ACADEMY OF CRYPTOGRAPHY TECHNIQUES</a:t>
            </a:r>
          </a:p>
        </p:txBody>
      </p:sp>
      <p:sp>
        <p:nvSpPr>
          <p:cNvPr id="16" name="Google Shape;99;p2">
            <a:extLst>
              <a:ext uri="{FF2B5EF4-FFF2-40B4-BE49-F238E27FC236}">
                <a16:creationId xmlns:a16="http://schemas.microsoft.com/office/drawing/2014/main" id="{BDC9F72D-C651-63EB-FA5C-8DCB7E0D224D}"/>
              </a:ext>
            </a:extLst>
          </p:cNvPr>
          <p:cNvSpPr txBox="1"/>
          <p:nvPr/>
        </p:nvSpPr>
        <p:spPr>
          <a:xfrm>
            <a:off x="4587544" y="3581819"/>
            <a:ext cx="193911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Th.S Bùi Thị Bình</a:t>
            </a:r>
            <a:endParaRPr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Nguyễn Đức Cường</a:t>
            </a:r>
            <a:endParaRPr lang="en-US" sz="1600" i="1" dirty="0">
              <a:solidFill>
                <a:schemeClr val="tx1"/>
              </a:solidFill>
              <a:latin typeface="Calibri" panose="020F0502020204030204" pitchFamily="34" charset="0"/>
              <a:ea typeface="Tahoma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ea typeface="Tahoma"/>
                <a:cs typeface="Calibri" panose="020F0502020204030204" pitchFamily="34" charset="0"/>
                <a:sym typeface="Tahoma"/>
              </a:rPr>
              <a:t>CT030109</a:t>
            </a:r>
            <a:endParaRPr sz="16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1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B1B8-AECE-F232-7CA0-F12A62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Cơ sở dữ liệu của hệ thống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81200-2934-FAAF-B6F6-6CB2682C4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VN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 admin_users</a:t>
            </a:r>
          </a:p>
          <a:p>
            <a:pPr>
              <a:lnSpc>
                <a:spcPct val="150000"/>
              </a:lnSpc>
            </a:pPr>
            <a:r>
              <a:rPr lang="en-VN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 up_users</a:t>
            </a:r>
          </a:p>
          <a:p>
            <a:pPr>
              <a:lnSpc>
                <a:spcPct val="150000"/>
              </a:lnSpc>
            </a:pPr>
            <a:r>
              <a:rPr lang="en-VN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 recruitments</a:t>
            </a:r>
          </a:p>
          <a:p>
            <a:pPr>
              <a:lnSpc>
                <a:spcPct val="150000"/>
              </a:lnSpc>
            </a:pPr>
            <a:r>
              <a:rPr lang="en-VN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 companies</a:t>
            </a:r>
          </a:p>
          <a:p>
            <a:pPr>
              <a:lnSpc>
                <a:spcPct val="150000"/>
              </a:lnSpc>
            </a:pPr>
            <a:r>
              <a:rPr lang="en-VN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 fields</a:t>
            </a:r>
          </a:p>
          <a:p>
            <a:pPr>
              <a:lnSpc>
                <a:spcPct val="150000"/>
              </a:lnSpc>
            </a:pPr>
            <a:r>
              <a:rPr lang="en-VN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 professions</a:t>
            </a:r>
          </a:p>
        </p:txBody>
      </p:sp>
    </p:spTree>
    <p:extLst>
      <p:ext uri="{BB962C8B-B14F-4D97-AF65-F5344CB8AC3E}">
        <p14:creationId xmlns:p14="http://schemas.microsoft.com/office/powerpoint/2010/main" val="332257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Module xác thực </a:t>
            </a:r>
            <a:b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hồ sơ ứng viên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0" name="Google Shape;470;p29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71" name="Google Shape;471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Quá trình trích xuất thông tin từ CMND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4" name="Google Shape;454;p2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Nhận diện 4 góc của CMND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Nhận diện các vùng chữ trong CMND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Tiến hành trích xuất các thông tin sử dụng thư viện VietOCR</a:t>
            </a:r>
            <a:endParaRPr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 quả thực nghiệm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6" name="Google Shape;496;p32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 luận</a:t>
            </a:r>
          </a:p>
        </p:txBody>
      </p:sp>
      <p:sp>
        <p:nvSpPr>
          <p:cNvPr id="503" name="Google Shape;503;p3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Hệ thống đã hoàn thành các nhiệm vụ cơ bản đề ra.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Đã tích hợp thành công kỹ thuật OCR vào hệ thống để phục vụ cho việc xác thực ứng viên.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Hạn chế</a:t>
            </a:r>
          </a:p>
        </p:txBody>
      </p:sp>
      <p:sp>
        <p:nvSpPr>
          <p:cNvPr id="503" name="Google Shape;503;p3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Hệ thống vẫn chỉ nằm ở mức cơ bản so với một hệ thống tìm việc, cần phát triển thêm nhiều tính năng.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Module xác thực hồ sơ ứng viên vẫn còn thiếu sót.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Chưa hỗ trợ OCR trên căn cước công dân mới.</a:t>
            </a:r>
          </a:p>
        </p:txBody>
      </p:sp>
    </p:spTree>
    <p:extLst>
      <p:ext uri="{BB962C8B-B14F-4D97-AF65-F5344CB8AC3E}">
        <p14:creationId xmlns:p14="http://schemas.microsoft.com/office/powerpoint/2010/main" val="60586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Hướng phát triển của đề tài</a:t>
            </a:r>
            <a:endParaRPr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Xây dựng thêm các tính năng như bình luận, gợi ý việc làm, chatbot…</a:t>
            </a:r>
          </a:p>
          <a:p>
            <a:pPr marL="342900" indent="-342900"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olos Text Medium"/>
              </a:rPr>
              <a:t>Phát triển khả năng đọc và trích xuất thông tin trên căn cước công dân.</a:t>
            </a:r>
            <a:endParaRPr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xin chân thành cảm ơn</a:t>
            </a:r>
            <a:endParaRPr sz="4000" b="1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38"/>
          <p:cNvGrpSpPr/>
          <p:nvPr/>
        </p:nvGrpSpPr>
        <p:grpSpPr>
          <a:xfrm>
            <a:off x="1090168" y="1649867"/>
            <a:ext cx="2321488" cy="1843765"/>
            <a:chOff x="2735825" y="2251925"/>
            <a:chExt cx="1386775" cy="1101400"/>
          </a:xfrm>
        </p:grpSpPr>
        <p:sp>
          <p:nvSpPr>
            <p:cNvPr id="776" name="Google Shape;776;p38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59" name="Google Shape;859;p38"/>
          <p:cNvGrpSpPr/>
          <p:nvPr/>
        </p:nvGrpSpPr>
        <p:grpSpPr>
          <a:xfrm>
            <a:off x="3747199" y="1611374"/>
            <a:ext cx="4781579" cy="1843739"/>
            <a:chOff x="3864536" y="2740081"/>
            <a:chExt cx="3567578" cy="1375630"/>
          </a:xfrm>
        </p:grpSpPr>
        <p:grpSp>
          <p:nvGrpSpPr>
            <p:cNvPr id="860" name="Google Shape;860;p38"/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861" name="Google Shape;861;p38"/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5" name="Google Shape;865;p38"/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6" name="Google Shape;866;p38"/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3" name="Google Shape;873;p38"/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4" name="Google Shape;874;p38"/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6" name="Google Shape;876;p38"/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1" name="Google Shape;881;p38"/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896" name="Google Shape;896;p38"/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897" name="Google Shape;897;p38"/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0" name="Google Shape;930;p38"/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4" name="Google Shape;934;p38"/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5" name="Google Shape;935;p38"/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6" name="Google Shape;936;p38"/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7" name="Google Shape;937;p38"/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8" name="Google Shape;938;p38"/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9" name="Google Shape;939;p38"/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1" name="Google Shape;941;p38"/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2" name="Google Shape;942;p38"/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3" name="Google Shape;943;p38"/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4" name="Google Shape;944;p38"/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5" name="Google Shape;945;p38"/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6" name="Google Shape;946;p38"/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7" name="Google Shape;947;p38"/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8" name="Google Shape;948;p38"/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9" name="Google Shape;949;p38"/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0" name="Google Shape;950;p38"/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1" name="Google Shape;951;p38"/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2" name="Google Shape;952;p38"/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3" name="Google Shape;953;p38"/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4" name="Google Shape;954;p38"/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5" name="Google Shape;955;p38"/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6" name="Google Shape;956;p38"/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7" name="Google Shape;957;p38"/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Quá trình khảo sát và xây dựng hệ thống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NỘI DUNG CHÍNH</a:t>
            </a:r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Tổng quan về hệ thống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Module xác thực hồ sơ ứng viên</a:t>
            </a:r>
            <a:endParaRPr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 quả thực nghiệm</a:t>
            </a: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5" grpId="0" build="p"/>
      <p:bldP spid="188" grpId="0"/>
      <p:bldP spid="189" grpId="0" build="p"/>
      <p:bldP spid="190" grpId="0"/>
      <p:bldP spid="191" grpId="0" build="p"/>
      <p:bldP spid="192" grpId="0"/>
      <p:bldP spid="19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Quá trình khảo sát và xây dựng hệ thống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16+ trang web tuyển dụng hàng đầu Việt Nam cho nhà tuyển dụng tìm kiếm  ứng viên (cập nhật liên tục) - Base Resources">
            <a:extLst>
              <a:ext uri="{FF2B5EF4-FFF2-40B4-BE49-F238E27FC236}">
                <a16:creationId xmlns:a16="http://schemas.microsoft.com/office/drawing/2014/main" id="{E47437E2-4141-9E30-9245-50D56DB66A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2" b="35432"/>
          <a:stretch/>
        </p:blipFill>
        <p:spPr bwMode="auto">
          <a:xfrm>
            <a:off x="966152" y="353758"/>
            <a:ext cx="7211696" cy="4435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68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2F5B-B2DD-C614-68A3-CA62484E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công cụ sử dụng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58AA0-E8D8-FC20-4751-7F06BA30D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VN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Ngôn ngữ Javascript, Typescript và Python</a:t>
            </a:r>
          </a:p>
          <a:p>
            <a:pPr>
              <a:lnSpc>
                <a:spcPct val="150000"/>
              </a:lnSpc>
            </a:pPr>
            <a:r>
              <a:rPr lang="en-VN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 NextJS, NestJS, React Native</a:t>
            </a:r>
          </a:p>
          <a:p>
            <a:pPr>
              <a:lnSpc>
                <a:spcPct val="150000"/>
              </a:lnSpc>
            </a:pPr>
            <a:r>
              <a:rPr lang="en-VN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Strapi</a:t>
            </a:r>
          </a:p>
          <a:p>
            <a:pPr>
              <a:lnSpc>
                <a:spcPct val="150000"/>
              </a:lnSpc>
            </a:pPr>
            <a:r>
              <a:rPr lang="en-VN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PostgreSQL, MinIO</a:t>
            </a:r>
          </a:p>
          <a:p>
            <a:pPr>
              <a:lnSpc>
                <a:spcPct val="150000"/>
              </a:lnSpc>
            </a:pPr>
            <a:r>
              <a:rPr lang="en-VN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Docker, cloudflare, cloudflared</a:t>
            </a:r>
          </a:p>
        </p:txBody>
      </p:sp>
    </p:spTree>
    <p:extLst>
      <p:ext uri="{BB962C8B-B14F-4D97-AF65-F5344CB8AC3E}">
        <p14:creationId xmlns:p14="http://schemas.microsoft.com/office/powerpoint/2010/main" val="182786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Tổng quan về hệ thống</a:t>
            </a:r>
            <a:endParaRPr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6836E6-FB6B-EDCB-8B6F-02297104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tổng quan hệ thống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5CB416E-681D-D677-6244-15312E6A3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22" y="1584960"/>
            <a:ext cx="1164834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1025" name="Picture 1" descr="A screenshot of a diagram&#10;&#10;Description automatically generated with low confidence">
            <a:extLst>
              <a:ext uri="{FF2B5EF4-FFF2-40B4-BE49-F238E27FC236}">
                <a16:creationId xmlns:a16="http://schemas.microsoft.com/office/drawing/2014/main" id="{076C0DCA-A4B7-FBE7-40CD-D90B3F068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28" y="1584960"/>
            <a:ext cx="8818544" cy="2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2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ED27-4552-2A26-E090-1C39FCB3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00" y="535000"/>
            <a:ext cx="1553967" cy="3901533"/>
          </a:xfrm>
        </p:spPr>
        <p:txBody>
          <a:bodyPr/>
          <a:lstStyle/>
          <a:p>
            <a:pPr algn="ctr"/>
            <a:r>
              <a:rPr lang="en-V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Biểu đồ ca sử dụng mức tổng thể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DD155F3-824D-BE42-2B87-ACE9FBDC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96"/>
          <a:stretch/>
        </p:blipFill>
        <p:spPr bwMode="auto">
          <a:xfrm>
            <a:off x="2706261" y="196151"/>
            <a:ext cx="2868190" cy="480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FF6F08-3733-48DE-67CE-1F22038EA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574451" y="196151"/>
            <a:ext cx="2885659" cy="480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9301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1D6D-F09D-142A-CF6B-42233D67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00" y="155693"/>
            <a:ext cx="7713900" cy="707400"/>
          </a:xfrm>
        </p:spPr>
        <p:txBody>
          <a:bodyPr/>
          <a:lstStyle/>
          <a:p>
            <a:pPr algn="ctr"/>
            <a:r>
              <a:rPr lang="en-VN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Biểu đồ tuần tự chức năng xác thực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3EFBE-35C2-EF88-C37E-F5CD11B42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00" y="104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VN"/>
          </a:p>
        </p:txBody>
      </p:sp>
      <p:pic>
        <p:nvPicPr>
          <p:cNvPr id="3073" name="Picture 1186455956" descr="A picture containing text, diagram, parallel, line&#10;&#10;Description automatically generated">
            <a:extLst>
              <a:ext uri="{FF2B5EF4-FFF2-40B4-BE49-F238E27FC236}">
                <a16:creationId xmlns:a16="http://schemas.microsoft.com/office/drawing/2014/main" id="{989021CA-F68D-EC93-D96E-70B15CD2E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91" y="792325"/>
            <a:ext cx="5670817" cy="423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723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359</Words>
  <Application>Microsoft Macintosh PowerPoint</Application>
  <PresentationFormat>On-screen Show (16:9)</PresentationFormat>
  <Paragraphs>60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Open Sans</vt:lpstr>
      <vt:lpstr>Arial</vt:lpstr>
      <vt:lpstr>Golos Text Medium</vt:lpstr>
      <vt:lpstr>Bebas Neue</vt:lpstr>
      <vt:lpstr>Golos Text</vt:lpstr>
      <vt:lpstr>Calibri</vt:lpstr>
      <vt:lpstr>Artificial Intelligence by Slidesgo</vt:lpstr>
      <vt:lpstr>PowerPoint Presentation</vt:lpstr>
      <vt:lpstr>01</vt:lpstr>
      <vt:lpstr>Quá trình khảo sát và xây dựng hệ thống</vt:lpstr>
      <vt:lpstr>PowerPoint Presentation</vt:lpstr>
      <vt:lpstr>Các công cụ sử dụng</vt:lpstr>
      <vt:lpstr>Tổng quan về hệ thống</vt:lpstr>
      <vt:lpstr>Mô hình tổng quan hệ thống</vt:lpstr>
      <vt:lpstr>Biểu đồ ca sử dụng mức tổng thể</vt:lpstr>
      <vt:lpstr>Biểu đồ tuần tự chức năng xác thực</vt:lpstr>
      <vt:lpstr>Cơ sở dữ liệu của hệ thống</vt:lpstr>
      <vt:lpstr>Module xác thực  hồ sơ ứng viên</vt:lpstr>
      <vt:lpstr>Quá trình trích xuất thông tin từ CMND</vt:lpstr>
      <vt:lpstr>Kết quả thực nghiệm</vt:lpstr>
      <vt:lpstr>Kết luận</vt:lpstr>
      <vt:lpstr>Hạn chế</vt:lpstr>
      <vt:lpstr>Hướng phát triển của đề tài</vt:lpstr>
      <vt:lpstr>Em xin chân thành cảm ơn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HỌC VIỆN KỸ THUẬT MẬT MÃ</dc:title>
  <cp:lastModifiedBy>Cuong Nguyen</cp:lastModifiedBy>
  <cp:revision>106</cp:revision>
  <dcterms:modified xsi:type="dcterms:W3CDTF">2023-06-10T02:34:55Z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2023-06-09T05:37:42Z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8c51f0ee-66a5-4eda-80e7-7ad39d8a7af9</vt:lpwstr>
  </property>
  <property fmtid="{D5CDD505-2E9C-101B-9397-08002B2CF9AE}" pid="7" name="MSIP_Label_defa4170-0d19-0005-0004-bc88714345d2_ActionId">
    <vt:lpwstr>717180b1-bae0-45f4-964c-3c4cb2ec203a</vt:lpwstr>
  </property>
  <property fmtid="{D5CDD505-2E9C-101B-9397-08002B2CF9AE}" pid="8" name="MSIP_Label_defa4170-0d19-0005-0004-bc88714345d2_ContentBits">
    <vt:lpwstr>0</vt:lpwstr>
  </property>
</Properties>
</file>